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Poppins"/>
      <p:regular r:id="rId42"/>
      <p:bold r:id="rId43"/>
      <p:italic r:id="rId44"/>
      <p:boldItalic r:id="rId45"/>
    </p:embeddedFont>
    <p:embeddedFont>
      <p:font typeface="Poppins SemiBold"/>
      <p:regular r:id="rId46"/>
      <p:bold r:id="rId47"/>
      <p:italic r:id="rId48"/>
      <p:boldItalic r:id="rId49"/>
    </p:embeddedFont>
    <p:embeddedFont>
      <p:font typeface="Poppins ExtraBold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oppins-regular.fntdata"/><Relationship Id="rId41" Type="http://schemas.openxmlformats.org/officeDocument/2006/relationships/slide" Target="slides/slide36.xml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PoppinsSemiBold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italic.fntdata"/><Relationship Id="rId47" Type="http://schemas.openxmlformats.org/officeDocument/2006/relationships/font" Target="fonts/PoppinsSemiBold-bold.fntdata"/><Relationship Id="rId49" Type="http://schemas.openxmlformats.org/officeDocument/2006/relationships/font" Target="fonts/Poppi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ExtraBold-boldItalic.fntdata"/><Relationship Id="rId50" Type="http://schemas.openxmlformats.org/officeDocument/2006/relationships/font" Target="fonts/Poppins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8e792488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8e792488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8e792488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8e792488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8e792488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8e792488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8e792488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8e792488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8e792488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8e792488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8e792488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8e792488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8e792488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8e792488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8e792488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8e792488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8e792488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8e792488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8e792488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8e792488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8e792488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8e792488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8e792488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8e792488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8e7924888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8e7924888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2aac59e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2aac59e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2aac59e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2aac59e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2aac59e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2aac59e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8e792488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8e792488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8f66f0be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8f66f0be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8f66f0be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8f66f0be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8f66f0be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8f66f0be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8e792488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8e792488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8e792488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8e792488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8f66f0be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8f66f0be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8e792488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8e792488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8e792488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8e792488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8e792488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8e792488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8f66f0be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8f66f0be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8e792488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8e792488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8f66f0be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8f66f0be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8e792488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8e792488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b60d3a2b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b60d3a2b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e79248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8e79248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8e792488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8e792488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8e792488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8e792488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8e792488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8e792488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45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600075" y="1092975"/>
            <a:ext cx="233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CO-</a:t>
            </a:r>
            <a:r>
              <a:rPr b="1" lang="en" sz="2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ADMIN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3450450" y="684600"/>
            <a:ext cx="52944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Login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Logout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Handle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Service Providers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Handle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Hire Persons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Handle Posts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Handle News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Handle Q&amp;A Session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Handle Advertisements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Chat with service providers and hire persons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100" y="2184911"/>
            <a:ext cx="1686948" cy="11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676050" y="1082275"/>
            <a:ext cx="3053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HIRE </a:t>
            </a:r>
            <a:endParaRPr b="1" sz="2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PERSON &amp; </a:t>
            </a:r>
            <a:endParaRPr b="1" sz="2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SERVICE </a:t>
            </a:r>
            <a:endParaRPr b="1" sz="2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PROVIDER</a:t>
            </a:r>
            <a:endParaRPr b="1" sz="2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3656700" y="589850"/>
            <a:ext cx="5175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Login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Logout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Register To The System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Deactivate Account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Chat With Co-Admin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Chat With Hire Persons And Service Providers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Maintain Profile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Online Payments For Advertisement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Engage In An Q&amp;A Session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1072250" y="1510950"/>
            <a:ext cx="2585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SERVICE 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PROVIDER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3778625" y="1686775"/>
            <a:ext cx="5175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View Job Posts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Send And Cancel Job Applications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Handle Job Post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Accept Or Reject Job Applications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600" y="2802175"/>
            <a:ext cx="1275825" cy="12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1092975" y="1152475"/>
            <a:ext cx="233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HIRE </a:t>
            </a:r>
            <a:endParaRPr b="1" sz="2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PERSON</a:t>
            </a:r>
            <a:endParaRPr b="1" sz="2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3429075" y="1152475"/>
            <a:ext cx="51756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View service providers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Report service providers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Rate and review service providers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Accept or reject job applications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Handle job posts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Send and cancel invitations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963" y="2303025"/>
            <a:ext cx="208597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917125" y="1275150"/>
            <a:ext cx="23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SYSTEM</a:t>
            </a:r>
            <a:endParaRPr b="1" sz="3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3600450" y="835825"/>
            <a:ext cx="51006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Provide Smart Suggestions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Provide Filtering Criteria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Provide Badges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Leaderboard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generate Reports Based On The Current Users Of The System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Facilitate for Online Payment Method (Advanced Payment for 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Advertisements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.) 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Notifications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788" y="20486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871400" y="1572300"/>
            <a:ext cx="446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oppins"/>
                <a:ea typeface="Poppins"/>
                <a:cs typeface="Poppins"/>
                <a:sym typeface="Poppins"/>
              </a:rPr>
              <a:t>TARGET QUALITY ATTRIBUTES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5835625" y="846450"/>
            <a:ext cx="25566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MAINTAINABILITY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AVAILABILITY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PORTABILITY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USABILITY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RELIABILITY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SECURITY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PERFORMANCE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TESTABILITY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5"/>
            <a:ext cx="6140027" cy="513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871300" y="2176275"/>
            <a:ext cx="510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oppins"/>
                <a:ea typeface="Poppins"/>
                <a:cs typeface="Poppins"/>
                <a:sym typeface="Poppins"/>
              </a:rPr>
              <a:t>USE CASE DIAGRAMS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1071050" y="1821425"/>
            <a:ext cx="207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oppins"/>
                <a:ea typeface="Poppins"/>
                <a:cs typeface="Poppins"/>
                <a:sym typeface="Poppins"/>
              </a:rPr>
              <a:t>ADMIN</a:t>
            </a:r>
            <a:endParaRPr b="1" sz="3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175" y="214450"/>
            <a:ext cx="4219149" cy="47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653650" y="1885950"/>
            <a:ext cx="233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CO-ADMIN</a:t>
            </a:r>
            <a:endParaRPr sz="1700"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200" y="255000"/>
            <a:ext cx="4113300" cy="46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386450" y="1457375"/>
            <a:ext cx="258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SERVICE </a:t>
            </a:r>
            <a:endParaRPr b="1" sz="3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PROVIDER</a:t>
            </a:r>
            <a:endParaRPr b="1" sz="3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875" y="155500"/>
            <a:ext cx="4255025" cy="47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5"/>
            <a:ext cx="9144003" cy="511671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765125" y="3808325"/>
            <a:ext cx="3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Supervisor : Ms Sanduni Thrimahavithana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044750" y="4208525"/>
            <a:ext cx="35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Co-</a:t>
            </a:r>
            <a:r>
              <a:rPr lang="en">
                <a:solidFill>
                  <a:schemeClr val="dk1"/>
                </a:solidFill>
              </a:rPr>
              <a:t>Supervisor : Mr Akila Gamage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/>
        </p:nvSpPr>
        <p:spPr>
          <a:xfrm>
            <a:off x="792950" y="1527825"/>
            <a:ext cx="233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HIRE 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PERSON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325" y="186600"/>
            <a:ext cx="4294526" cy="47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1582250" y="294425"/>
            <a:ext cx="636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oppins"/>
                <a:ea typeface="Poppins"/>
                <a:cs typeface="Poppins"/>
                <a:sym typeface="Poppins"/>
              </a:rPr>
              <a:t>HIGH-LEVEL ARCHITECTURE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463" y="1478250"/>
            <a:ext cx="4549163" cy="30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5"/>
            <a:ext cx="6140027" cy="513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1275150" y="1728750"/>
            <a:ext cx="3135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USABILITY &amp; USER EXPERIENCE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/>
        </p:nvSpPr>
        <p:spPr>
          <a:xfrm>
            <a:off x="1758025" y="138632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5"/>
            <a:ext cx="6140027" cy="513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1657875" y="1732925"/>
            <a:ext cx="3256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oppins"/>
                <a:ea typeface="Poppins"/>
                <a:cs typeface="Poppins"/>
                <a:sym typeface="Poppins"/>
              </a:rPr>
              <a:t>TESTING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/>
        </p:nvSpPr>
        <p:spPr>
          <a:xfrm>
            <a:off x="472450" y="798650"/>
            <a:ext cx="325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oppins"/>
                <a:ea typeface="Poppins"/>
                <a:cs typeface="Poppins"/>
                <a:sym typeface="Poppins"/>
              </a:rPr>
              <a:t>CLASS 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oppins"/>
                <a:ea typeface="Poppins"/>
                <a:cs typeface="Poppins"/>
                <a:sym typeface="Poppins"/>
              </a:rPr>
              <a:t>DIAGRAM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775" y="0"/>
            <a:ext cx="4693451" cy="513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151075" y="1580875"/>
            <a:ext cx="325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oppins"/>
                <a:ea typeface="Poppins"/>
                <a:cs typeface="Poppins"/>
                <a:sym typeface="Poppins"/>
              </a:rPr>
              <a:t>COMPONENT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oppins"/>
                <a:ea typeface="Poppins"/>
                <a:cs typeface="Poppins"/>
                <a:sym typeface="Poppins"/>
              </a:rPr>
              <a:t>DIAGRAM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575" y="6700"/>
            <a:ext cx="5736424" cy="51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/>
        </p:nvSpPr>
        <p:spPr>
          <a:xfrm>
            <a:off x="1260200" y="872275"/>
            <a:ext cx="257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oppins"/>
                <a:ea typeface="Poppins"/>
                <a:cs typeface="Poppins"/>
                <a:sym typeface="Poppins"/>
              </a:rPr>
              <a:t>Front End</a:t>
            </a:r>
            <a:endParaRPr b="1" sz="2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00" y="1360838"/>
            <a:ext cx="162877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375" y="1360838"/>
            <a:ext cx="15430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500" y="3057213"/>
            <a:ext cx="179070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 rotWithShape="1">
          <a:blip r:embed="rId6">
            <a:alphaModFix/>
          </a:blip>
          <a:srcRect b="15925" l="0" r="0" t="12594"/>
          <a:stretch/>
        </p:blipFill>
        <p:spPr>
          <a:xfrm>
            <a:off x="6077938" y="3357725"/>
            <a:ext cx="1800225" cy="12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0325" y="1519975"/>
            <a:ext cx="169545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/>
        </p:nvSpPr>
        <p:spPr>
          <a:xfrm>
            <a:off x="945275" y="2711050"/>
            <a:ext cx="8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</a:t>
            </a: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3064675" y="2711050"/>
            <a:ext cx="10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CSS3</a:t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1628100" y="4643600"/>
            <a:ext cx="11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285" name="Google Shape;285;p39"/>
          <p:cNvSpPr txBox="1"/>
          <p:nvPr/>
        </p:nvSpPr>
        <p:spPr>
          <a:xfrm>
            <a:off x="6643925" y="4590025"/>
            <a:ext cx="10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286" name="Google Shape;286;p39"/>
          <p:cNvSpPr txBox="1"/>
          <p:nvPr/>
        </p:nvSpPr>
        <p:spPr>
          <a:xfrm>
            <a:off x="6500700" y="2649275"/>
            <a:ext cx="8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287" name="Google Shape;287;p39"/>
          <p:cNvSpPr txBox="1"/>
          <p:nvPr/>
        </p:nvSpPr>
        <p:spPr>
          <a:xfrm>
            <a:off x="5902313" y="871013"/>
            <a:ext cx="257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oppins"/>
                <a:ea typeface="Poppins"/>
                <a:cs typeface="Poppins"/>
                <a:sym typeface="Poppins"/>
              </a:rPr>
              <a:t>Back </a:t>
            </a:r>
            <a:r>
              <a:rPr b="1" lang="en" sz="2500">
                <a:latin typeface="Poppins"/>
                <a:ea typeface="Poppins"/>
                <a:cs typeface="Poppins"/>
                <a:sym typeface="Poppins"/>
              </a:rPr>
              <a:t>End</a:t>
            </a:r>
            <a:endParaRPr b="1" sz="2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2569950" y="144950"/>
            <a:ext cx="400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oppins"/>
                <a:ea typeface="Poppins"/>
                <a:cs typeface="Poppins"/>
                <a:sym typeface="Poppins"/>
              </a:rPr>
              <a:t>Technologies Used</a:t>
            </a:r>
            <a:endParaRPr b="1" sz="3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0" y="746175"/>
            <a:ext cx="419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Version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Controlling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4" name="Google Shape;294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950" y="3196063"/>
            <a:ext cx="28860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538" y="1920350"/>
            <a:ext cx="978900" cy="10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/>
          <p:nvPr/>
        </p:nvSpPr>
        <p:spPr>
          <a:xfrm>
            <a:off x="1585925" y="1017975"/>
            <a:ext cx="29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0"/>
          <p:cNvSpPr txBox="1"/>
          <p:nvPr>
            <p:ph type="title"/>
          </p:nvPr>
        </p:nvSpPr>
        <p:spPr>
          <a:xfrm>
            <a:off x="4457750" y="931725"/>
            <a:ext cx="419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Code Editor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925" y="2230025"/>
            <a:ext cx="16383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00"/>
            <a:ext cx="6407951" cy="513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699500" y="2097200"/>
            <a:ext cx="5165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PROGRESS SO FAR</a:t>
            </a:r>
            <a:endParaRPr sz="41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4726" y="16028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866875" y="927450"/>
            <a:ext cx="409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Poppins"/>
                <a:ea typeface="Poppins"/>
                <a:cs typeface="Poppins"/>
                <a:sym typeface="Poppins"/>
              </a:rPr>
              <a:t>PROBLEM DEFINITION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902325" y="805400"/>
            <a:ext cx="379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SERVICE PROVIDER’S END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965475" y="3007600"/>
            <a:ext cx="367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HIRE PERSON’S END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965475" y="1319425"/>
            <a:ext cx="354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PANDEMIC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SITUATION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FINDING A PLATFORM TO PROVIDE THEIR SERVICES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FINDING GENUINE CUSTOMERS 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PAYING HIGH AMOUNT OF FEES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055800" y="35814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PANDEMIC SITUATION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FINDING TALENTED SERVICE PROVIDERS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EVERYTHING GETTING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DIGITIZED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725" y="2121700"/>
            <a:ext cx="2075375" cy="20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1478750" y="445025"/>
            <a:ext cx="6322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Poppins"/>
                <a:ea typeface="Poppins"/>
                <a:cs typeface="Poppins"/>
                <a:sym typeface="Poppins"/>
              </a:rPr>
              <a:t>OVERALL SYSTEM COMPLETION</a:t>
            </a:r>
            <a:endParaRPr b="1" sz="3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2"/>
          <p:cNvSpPr/>
          <p:nvPr/>
        </p:nvSpPr>
        <p:spPr>
          <a:xfrm>
            <a:off x="900125" y="1510900"/>
            <a:ext cx="1821600" cy="1650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51C75"/>
                </a:solidFill>
              </a:rPr>
              <a:t>35-40</a:t>
            </a:r>
            <a:r>
              <a:rPr b="1" lang="en" sz="2500">
                <a:solidFill>
                  <a:srgbClr val="351C75"/>
                </a:solidFill>
              </a:rPr>
              <a:t>%</a:t>
            </a:r>
            <a:endParaRPr b="1" sz="2500">
              <a:solidFill>
                <a:srgbClr val="351C75"/>
              </a:solidFill>
            </a:endParaRPr>
          </a:p>
        </p:txBody>
      </p:sp>
      <p:cxnSp>
        <p:nvCxnSpPr>
          <p:cNvPr id="315" name="Google Shape;315;p42"/>
          <p:cNvCxnSpPr/>
          <p:nvPr/>
        </p:nvCxnSpPr>
        <p:spPr>
          <a:xfrm>
            <a:off x="2907238" y="2336050"/>
            <a:ext cx="492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42"/>
          <p:cNvCxnSpPr/>
          <p:nvPr/>
        </p:nvCxnSpPr>
        <p:spPr>
          <a:xfrm>
            <a:off x="5820950" y="2421725"/>
            <a:ext cx="492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42"/>
          <p:cNvSpPr/>
          <p:nvPr/>
        </p:nvSpPr>
        <p:spPr>
          <a:xfrm>
            <a:off x="3723163" y="1510900"/>
            <a:ext cx="1780800" cy="1650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351C75"/>
                </a:solidFill>
              </a:rPr>
              <a:t>1</a:t>
            </a:r>
            <a:r>
              <a:rPr b="1" lang="en" sz="4200">
                <a:solidFill>
                  <a:srgbClr val="351C75"/>
                </a:solidFill>
              </a:rPr>
              <a:t>0%</a:t>
            </a:r>
            <a:endParaRPr b="1" sz="4200">
              <a:solidFill>
                <a:srgbClr val="351C75"/>
              </a:solidFill>
            </a:endParaRPr>
          </a:p>
        </p:txBody>
      </p:sp>
      <p:sp>
        <p:nvSpPr>
          <p:cNvPr id="318" name="Google Shape;318;p42"/>
          <p:cNvSpPr/>
          <p:nvPr/>
        </p:nvSpPr>
        <p:spPr>
          <a:xfrm>
            <a:off x="6607650" y="1596575"/>
            <a:ext cx="1780800" cy="1650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51C75"/>
                </a:solidFill>
              </a:rPr>
              <a:t>5</a:t>
            </a:r>
            <a:r>
              <a:rPr b="1" lang="en" sz="2400">
                <a:solidFill>
                  <a:srgbClr val="351C75"/>
                </a:solidFill>
              </a:rPr>
              <a:t>0-55%</a:t>
            </a:r>
            <a:endParaRPr b="1" sz="2400">
              <a:solidFill>
                <a:srgbClr val="351C75"/>
              </a:solidFill>
            </a:endParaRPr>
          </a:p>
        </p:txBody>
      </p:sp>
      <p:sp>
        <p:nvSpPr>
          <p:cNvPr id="319" name="Google Shape;319;p42"/>
          <p:cNvSpPr txBox="1"/>
          <p:nvPr/>
        </p:nvSpPr>
        <p:spPr>
          <a:xfrm>
            <a:off x="1039475" y="3295875"/>
            <a:ext cx="15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Completed</a:t>
            </a:r>
            <a:endParaRPr b="1" sz="1800"/>
          </a:p>
        </p:txBody>
      </p:sp>
      <p:sp>
        <p:nvSpPr>
          <p:cNvPr id="320" name="Google Shape;320;p42"/>
          <p:cNvSpPr txBox="1"/>
          <p:nvPr/>
        </p:nvSpPr>
        <p:spPr>
          <a:xfrm>
            <a:off x="3921950" y="3295875"/>
            <a:ext cx="14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 progress</a:t>
            </a:r>
            <a:endParaRPr b="1" sz="1800"/>
          </a:p>
        </p:txBody>
      </p:sp>
      <p:sp>
        <p:nvSpPr>
          <p:cNvPr id="321" name="Google Shape;321;p42"/>
          <p:cNvSpPr txBox="1"/>
          <p:nvPr/>
        </p:nvSpPr>
        <p:spPr>
          <a:xfrm>
            <a:off x="7115150" y="3295875"/>
            <a:ext cx="9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To do</a:t>
            </a:r>
            <a:endParaRPr b="1"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00"/>
            <a:ext cx="5423826" cy="513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>
            <p:ph type="title"/>
          </p:nvPr>
        </p:nvSpPr>
        <p:spPr>
          <a:xfrm>
            <a:off x="0" y="1955025"/>
            <a:ext cx="52323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QUALITY </a:t>
            </a:r>
            <a:endParaRPr sz="37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ASSURANCE</a:t>
            </a:r>
            <a:endParaRPr sz="3700">
              <a:solidFill>
                <a:schemeClr val="lt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825" y="1476947"/>
            <a:ext cx="3576949" cy="238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88494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>
            <p:ph type="title"/>
          </p:nvPr>
        </p:nvSpPr>
        <p:spPr>
          <a:xfrm>
            <a:off x="2466750" y="1999050"/>
            <a:ext cx="376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77">
                <a:latin typeface="Poppins"/>
                <a:ea typeface="Poppins"/>
                <a:cs typeface="Poppins"/>
                <a:sym typeface="Poppins"/>
              </a:rPr>
              <a:t>BEST PRACTISES</a:t>
            </a:r>
            <a:endParaRPr b="1" sz="3577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INDIVIDUAL CONTRIBUTION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 txBox="1"/>
          <p:nvPr/>
        </p:nvSpPr>
        <p:spPr>
          <a:xfrm>
            <a:off x="773500" y="1243150"/>
            <a:ext cx="5166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Commenting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Avoid Duplication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Maintaining readability </a:t>
            </a:r>
            <a:endParaRPr sz="24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 </a:t>
            </a:r>
            <a:r>
              <a:rPr lang="en" sz="2400"/>
              <a:t>Correct </a:t>
            </a:r>
            <a:r>
              <a:rPr lang="en" sz="2400"/>
              <a:t>indentation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6"/>
          <p:cNvSpPr txBox="1"/>
          <p:nvPr/>
        </p:nvSpPr>
        <p:spPr>
          <a:xfrm>
            <a:off x="1493625" y="309825"/>
            <a:ext cx="686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oppins"/>
                <a:ea typeface="Poppins"/>
                <a:cs typeface="Poppins"/>
                <a:sym typeface="Poppins"/>
              </a:rPr>
              <a:t>PROJECT DELIVERY TIMELINE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4733250" y="1589950"/>
            <a:ext cx="4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825" y="1093000"/>
            <a:ext cx="7768827" cy="38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9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/>
          <p:nvPr/>
        </p:nvSpPr>
        <p:spPr>
          <a:xfrm>
            <a:off x="2598600" y="1983125"/>
            <a:ext cx="394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1" sz="5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8"/>
          <p:cNvSpPr txBox="1"/>
          <p:nvPr/>
        </p:nvSpPr>
        <p:spPr>
          <a:xfrm>
            <a:off x="1264425" y="2171550"/>
            <a:ext cx="689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THE DEMONSTRATION</a:t>
            </a:r>
            <a:endParaRPr b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130"/>
            <a:ext cx="9144003" cy="512564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534200" y="1326625"/>
            <a:ext cx="5911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SemiBold"/>
                <a:ea typeface="Poppins SemiBold"/>
                <a:cs typeface="Poppins SemiBold"/>
                <a:sym typeface="Poppins SemiBold"/>
              </a:rPr>
              <a:t>Freelancing Platform To Everyone Who Are Willing To Provide Services And Looking For A Service Provider To Get Any Kind Of IT Related Task Done.</a:t>
            </a:r>
            <a:endParaRPr sz="28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2043300" y="1700475"/>
            <a:ext cx="5057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WADAK</a:t>
            </a:r>
            <a:endParaRPr b="1" sz="96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430"/>
            <a:ext cx="9144003" cy="51256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5782625" y="1837250"/>
            <a:ext cx="3258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Service Provider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Hire Person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Admin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Co-Admin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1101250" y="2259600"/>
            <a:ext cx="4146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b="1" sz="3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45800" y="2007200"/>
            <a:ext cx="3165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Poppins"/>
                <a:ea typeface="Poppins"/>
                <a:cs typeface="Poppins"/>
                <a:sym typeface="Poppins"/>
              </a:rPr>
              <a:t>Deliverables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572000" y="1778225"/>
            <a:ext cx="41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Web Application For Stakeholders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280000" y="2730500"/>
            <a:ext cx="386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 Manual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2"/>
            <a:ext cx="9144003" cy="512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539550" y="1784400"/>
            <a:ext cx="60222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FUNCTIONAL</a:t>
            </a:r>
            <a:endParaRPr b="1" sz="4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REQUIREMENTS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298" y="586025"/>
            <a:ext cx="4106001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6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1146263" y="1152475"/>
            <a:ext cx="207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oppins"/>
                <a:ea typeface="Poppins"/>
                <a:cs typeface="Poppins"/>
                <a:sym typeface="Poppins"/>
              </a:rPr>
              <a:t>ADMIN</a:t>
            </a:r>
            <a:endParaRPr b="1"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4371100" y="943650"/>
            <a:ext cx="38691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Login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Logout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Handle Co-admins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Handle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Service Providers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Handle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Hire Persons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Handle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Categories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View Reports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450" y="2060788"/>
            <a:ext cx="1599775" cy="15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